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0"/>
  </p:notesMasterIdLst>
  <p:sldIdLst>
    <p:sldId id="261" r:id="rId2"/>
    <p:sldId id="263" r:id="rId3"/>
    <p:sldId id="271" r:id="rId4"/>
    <p:sldId id="272" r:id="rId5"/>
    <p:sldId id="273" r:id="rId6"/>
    <p:sldId id="274" r:id="rId7"/>
    <p:sldId id="275" r:id="rId8"/>
    <p:sldId id="276" r:id="rId9"/>
    <p:sldId id="265" r:id="rId10"/>
    <p:sldId id="277" r:id="rId11"/>
    <p:sldId id="278" r:id="rId12"/>
    <p:sldId id="279" r:id="rId13"/>
    <p:sldId id="280" r:id="rId14"/>
    <p:sldId id="281" r:id="rId15"/>
    <p:sldId id="267" r:id="rId16"/>
    <p:sldId id="269" r:id="rId17"/>
    <p:sldId id="284" r:id="rId18"/>
    <p:sldId id="285" r:id="rId19"/>
    <p:sldId id="282" r:id="rId20"/>
    <p:sldId id="283" r:id="rId21"/>
    <p:sldId id="286" r:id="rId22"/>
    <p:sldId id="270" r:id="rId23"/>
    <p:sldId id="287" r:id="rId24"/>
    <p:sldId id="288" r:id="rId25"/>
    <p:sldId id="289" r:id="rId26"/>
    <p:sldId id="290" r:id="rId27"/>
    <p:sldId id="268" r:id="rId28"/>
    <p:sldId id="291" r:id="rId29"/>
  </p:sldIdLst>
  <p:sldSz cx="9144000" cy="6858000" type="screen4x3"/>
  <p:notesSz cx="7102475" cy="9388475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90F"/>
    <a:srgbClr val="FFCB28"/>
    <a:srgbClr val="FFD40A"/>
    <a:srgbClr val="FFDD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47" autoAdjust="0"/>
    <p:restoredTop sz="79185" autoAdjust="0"/>
  </p:normalViewPr>
  <p:slideViewPr>
    <p:cSldViewPr snapToGrid="0" snapToObjects="1">
      <p:cViewPr varScale="1">
        <p:scale>
          <a:sx n="52" d="100"/>
          <a:sy n="52" d="100"/>
        </p:scale>
        <p:origin x="1682" y="31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7739" cy="469424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3092" y="0"/>
            <a:ext cx="3077739" cy="469424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r">
              <a:defRPr sz="1200"/>
            </a:lvl1pPr>
          </a:lstStyle>
          <a:p>
            <a:fld id="{EA7EF27A-C12B-BD48-8AF7-94683547D0D1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04913" y="704850"/>
            <a:ext cx="4692650" cy="35194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229" tIns="47114" rIns="94229" bIns="4711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</p:spPr>
        <p:txBody>
          <a:bodyPr vert="horz" lIns="94229" tIns="47114" rIns="94229" bIns="47114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917422"/>
            <a:ext cx="3077739" cy="469424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3092" y="8917422"/>
            <a:ext cx="3077739" cy="469424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r">
              <a:defRPr sz="1200"/>
            </a:lvl1pPr>
          </a:lstStyle>
          <a:p>
            <a:fld id="{306D0EB6-C449-B345-B797-A0933BA5A7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0970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471145">
              <a:defRPr/>
            </a:pPr>
            <a:r>
              <a:rPr lang="en-US"/>
              <a:t>Intro:</a:t>
            </a:r>
          </a:p>
          <a:p>
            <a:pPr defTabSz="471145">
              <a:defRPr/>
            </a:pPr>
            <a:r>
              <a:rPr lang="en-US"/>
              <a:t>From </a:t>
            </a:r>
            <a:r>
              <a:rPr lang="en-US" dirty="0"/>
              <a:t>the Top (FTT) is America’s largest national platform dedicated to celebrating the stories, talents, and character of young classically-trained musicians. </a:t>
            </a:r>
          </a:p>
          <a:p>
            <a:pPr defTabSz="471145">
              <a:defRPr/>
            </a:pPr>
            <a:r>
              <a:rPr lang="en-US" dirty="0"/>
              <a:t>The organization’s weekly NPR radio broadcast is the most popular weekly one-hour classical music program on public radio </a:t>
            </a:r>
          </a:p>
          <a:p>
            <a:pPr defTabSz="471145">
              <a:defRPr/>
            </a:pPr>
            <a:r>
              <a:rPr lang="en-US" dirty="0"/>
              <a:t>Its heard on more than 220 stations nationwide by audiences of more than half a million listeners. </a:t>
            </a:r>
          </a:p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6D0EB6-C449-B345-B797-A0933BA5A74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9282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6D0EB6-C449-B345-B797-A0933BA5A74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250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6D0EB6-C449-B345-B797-A0933BA5A74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656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6D0EB6-C449-B345-B797-A0933BA5A74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8356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09EA1-8877-7045-BA96-72DE03AB72BF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EFF5D-FF77-7A4A-94B4-46BA31133D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70014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09EA1-8877-7045-BA96-72DE03AB72BF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EFF5D-FF77-7A4A-94B4-46BA31133D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5326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09EA1-8877-7045-BA96-72DE03AB72BF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EFF5D-FF77-7A4A-94B4-46BA31133D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3930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09EA1-8877-7045-BA96-72DE03AB72BF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EFF5D-FF77-7A4A-94B4-46BA31133D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7367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09EA1-8877-7045-BA96-72DE03AB72BF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EFF5D-FF77-7A4A-94B4-46BA31133D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5891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09EA1-8877-7045-BA96-72DE03AB72BF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EFF5D-FF77-7A4A-94B4-46BA31133D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1860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09EA1-8877-7045-BA96-72DE03AB72BF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EFF5D-FF77-7A4A-94B4-46BA31133D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6231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09EA1-8877-7045-BA96-72DE03AB72BF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EFF5D-FF77-7A4A-94B4-46BA31133D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9678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09EA1-8877-7045-BA96-72DE03AB72BF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EFF5D-FF77-7A4A-94B4-46BA31133D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0249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09EA1-8877-7045-BA96-72DE03AB72BF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EFF5D-FF77-7A4A-94B4-46BA31133D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4103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09EA1-8877-7045-BA96-72DE03AB72BF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EFF5D-FF77-7A4A-94B4-46BA31133D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1564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409EA1-8877-7045-BA96-72DE03AB72BF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7EFF5D-FF77-7A4A-94B4-46BA31133D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5954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1000" y="3925594"/>
            <a:ext cx="6070602" cy="917074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rgbClr val="FFC90F"/>
                </a:solidFill>
                <a:latin typeface="Cambria"/>
                <a:cs typeface="Cambria"/>
              </a:rPr>
              <a:t>Application Process in MongoDB</a:t>
            </a:r>
            <a:br>
              <a:rPr lang="en-US" sz="2800" b="1" dirty="0">
                <a:solidFill>
                  <a:srgbClr val="FFC90F"/>
                </a:solidFill>
                <a:latin typeface="Cambria"/>
                <a:cs typeface="Cambria"/>
              </a:rPr>
            </a:br>
            <a:r>
              <a:rPr lang="en-US" sz="2200" b="1" dirty="0">
                <a:solidFill>
                  <a:schemeClr val="bg1"/>
                </a:solidFill>
                <a:latin typeface="Cambria"/>
                <a:cs typeface="Cambria"/>
              </a:rPr>
              <a:t>Ryan Bass and Nicole Wittlin</a:t>
            </a:r>
          </a:p>
        </p:txBody>
      </p:sp>
    </p:spTree>
    <p:extLst>
      <p:ext uri="{BB962C8B-B14F-4D97-AF65-F5344CB8AC3E}">
        <p14:creationId xmlns:p14="http://schemas.microsoft.com/office/powerpoint/2010/main" val="14257539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7DCBD7-A222-4C87-95A7-07B70F554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226616"/>
            <a:ext cx="8229600" cy="583395"/>
          </a:xfrm>
        </p:spPr>
        <p:txBody>
          <a:bodyPr>
            <a:normAutofit/>
          </a:bodyPr>
          <a:lstStyle/>
          <a:p>
            <a:pPr algn="l"/>
            <a:r>
              <a:rPr lang="en-US" sz="3200" dirty="0"/>
              <a:t>System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4C7C98-9E0E-4A68-8545-D90658EF86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10012"/>
            <a:ext cx="8229600" cy="4371584"/>
          </a:xfrm>
        </p:spPr>
        <p:txBody>
          <a:bodyPr>
            <a:normAutofit fontScale="70000" lnSpcReduction="20000"/>
          </a:bodyPr>
          <a:lstStyle/>
          <a:p>
            <a:pPr lvl="0"/>
            <a:r>
              <a:rPr lang="en-US" sz="4000" dirty="0"/>
              <a:t>Collect, store, and retrieve text-based information</a:t>
            </a:r>
          </a:p>
          <a:p>
            <a:pPr lvl="0"/>
            <a:r>
              <a:rPr lang="en-US" sz="4000" dirty="0"/>
              <a:t>Accept, catalogue, and store audio and video files</a:t>
            </a:r>
          </a:p>
          <a:p>
            <a:pPr lvl="0"/>
            <a:r>
              <a:rPr lang="en-US" sz="4000" dirty="0">
                <a:solidFill>
                  <a:schemeClr val="bg1">
                    <a:lumMod val="95000"/>
                  </a:schemeClr>
                </a:solidFill>
              </a:rPr>
              <a:t>Securely store credit cards for application fee</a:t>
            </a:r>
          </a:p>
          <a:p>
            <a:pPr lvl="0"/>
            <a:r>
              <a:rPr lang="en-US" sz="4000" dirty="0">
                <a:solidFill>
                  <a:schemeClr val="bg1">
                    <a:lumMod val="95000"/>
                  </a:schemeClr>
                </a:solidFill>
              </a:rPr>
              <a:t>Compliant with personally identifiable information protocols and the Massachusetts Data Protection Act</a:t>
            </a:r>
          </a:p>
          <a:p>
            <a:pPr lvl="0"/>
            <a:r>
              <a:rPr lang="en-US" sz="4000" dirty="0">
                <a:solidFill>
                  <a:schemeClr val="bg1">
                    <a:lumMod val="95000"/>
                  </a:schemeClr>
                </a:solidFill>
              </a:rPr>
              <a:t>Balance need for strict security with FTT’s limited technological capacity</a:t>
            </a:r>
          </a:p>
          <a:p>
            <a:pPr lvl="0"/>
            <a:r>
              <a:rPr lang="en-US" sz="4000" dirty="0">
                <a:solidFill>
                  <a:schemeClr val="bg1">
                    <a:lumMod val="95000"/>
                  </a:schemeClr>
                </a:solidFill>
              </a:rPr>
              <a:t>Meet budget constraints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59497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7DCBD7-A222-4C87-95A7-07B70F554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226616"/>
            <a:ext cx="8229600" cy="583395"/>
          </a:xfrm>
        </p:spPr>
        <p:txBody>
          <a:bodyPr>
            <a:normAutofit/>
          </a:bodyPr>
          <a:lstStyle/>
          <a:p>
            <a:pPr algn="l"/>
            <a:r>
              <a:rPr lang="en-US" sz="3200" dirty="0"/>
              <a:t>System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4C7C98-9E0E-4A68-8545-D90658EF86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10012"/>
            <a:ext cx="8229600" cy="4371584"/>
          </a:xfrm>
        </p:spPr>
        <p:txBody>
          <a:bodyPr>
            <a:normAutofit fontScale="70000" lnSpcReduction="20000"/>
          </a:bodyPr>
          <a:lstStyle/>
          <a:p>
            <a:pPr lvl="0"/>
            <a:r>
              <a:rPr lang="en-US" sz="4000" dirty="0"/>
              <a:t>Collect, store, and retrieve text-based information</a:t>
            </a:r>
          </a:p>
          <a:p>
            <a:pPr lvl="0"/>
            <a:r>
              <a:rPr lang="en-US" sz="4000" dirty="0"/>
              <a:t>Accept, catalogue, and store audio and video files</a:t>
            </a:r>
          </a:p>
          <a:p>
            <a:pPr lvl="0"/>
            <a:r>
              <a:rPr lang="en-US" sz="4000" dirty="0"/>
              <a:t>Securely store credit cards for application fee</a:t>
            </a:r>
          </a:p>
          <a:p>
            <a:pPr lvl="0"/>
            <a:r>
              <a:rPr lang="en-US" sz="4000" dirty="0">
                <a:solidFill>
                  <a:schemeClr val="bg1">
                    <a:lumMod val="95000"/>
                  </a:schemeClr>
                </a:solidFill>
              </a:rPr>
              <a:t>Compliant with personally identifiable information protocols and the Massachusetts Data Protection Act</a:t>
            </a:r>
          </a:p>
          <a:p>
            <a:pPr lvl="0"/>
            <a:r>
              <a:rPr lang="en-US" sz="4000" dirty="0">
                <a:solidFill>
                  <a:schemeClr val="bg1">
                    <a:lumMod val="95000"/>
                  </a:schemeClr>
                </a:solidFill>
              </a:rPr>
              <a:t>Balance need for strict security with FTT’s limited technological capacity</a:t>
            </a:r>
          </a:p>
          <a:p>
            <a:pPr lvl="0"/>
            <a:r>
              <a:rPr lang="en-US" sz="4000" dirty="0">
                <a:solidFill>
                  <a:schemeClr val="bg1">
                    <a:lumMod val="95000"/>
                  </a:schemeClr>
                </a:solidFill>
              </a:rPr>
              <a:t>Meet budget constraints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5853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7DCBD7-A222-4C87-95A7-07B70F554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226616"/>
            <a:ext cx="8229600" cy="583395"/>
          </a:xfrm>
        </p:spPr>
        <p:txBody>
          <a:bodyPr>
            <a:normAutofit/>
          </a:bodyPr>
          <a:lstStyle/>
          <a:p>
            <a:pPr algn="l"/>
            <a:r>
              <a:rPr lang="en-US" sz="3200" dirty="0"/>
              <a:t>System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4C7C98-9E0E-4A68-8545-D90658EF86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10012"/>
            <a:ext cx="8229600" cy="4371584"/>
          </a:xfrm>
        </p:spPr>
        <p:txBody>
          <a:bodyPr>
            <a:normAutofit fontScale="70000" lnSpcReduction="20000"/>
          </a:bodyPr>
          <a:lstStyle/>
          <a:p>
            <a:pPr lvl="0"/>
            <a:r>
              <a:rPr lang="en-US" sz="4000" dirty="0"/>
              <a:t>Collect, store, and retrieve text-based information</a:t>
            </a:r>
          </a:p>
          <a:p>
            <a:pPr lvl="0"/>
            <a:r>
              <a:rPr lang="en-US" sz="4000" dirty="0"/>
              <a:t>Accept, catalogue, and store audio and video files</a:t>
            </a:r>
          </a:p>
          <a:p>
            <a:pPr lvl="0"/>
            <a:r>
              <a:rPr lang="en-US" sz="4000" dirty="0"/>
              <a:t>Securely store credit cards for application fee</a:t>
            </a:r>
          </a:p>
          <a:p>
            <a:pPr lvl="0"/>
            <a:r>
              <a:rPr lang="en-US" sz="4000" dirty="0"/>
              <a:t>Compliant with personally identifiable information protocols and the Massachusetts Data Protection Act</a:t>
            </a:r>
          </a:p>
          <a:p>
            <a:pPr lvl="0"/>
            <a:r>
              <a:rPr lang="en-US" sz="4000" dirty="0">
                <a:solidFill>
                  <a:schemeClr val="bg1">
                    <a:lumMod val="95000"/>
                  </a:schemeClr>
                </a:solidFill>
              </a:rPr>
              <a:t>Balance need for strict security with FTT’s limited technological capacity</a:t>
            </a:r>
          </a:p>
          <a:p>
            <a:pPr lvl="0"/>
            <a:r>
              <a:rPr lang="en-US" sz="4000" dirty="0">
                <a:solidFill>
                  <a:schemeClr val="bg1">
                    <a:lumMod val="95000"/>
                  </a:schemeClr>
                </a:solidFill>
              </a:rPr>
              <a:t>Meet budget constraints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88116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7DCBD7-A222-4C87-95A7-07B70F554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226616"/>
            <a:ext cx="8229600" cy="583395"/>
          </a:xfrm>
        </p:spPr>
        <p:txBody>
          <a:bodyPr>
            <a:normAutofit/>
          </a:bodyPr>
          <a:lstStyle/>
          <a:p>
            <a:pPr algn="l"/>
            <a:r>
              <a:rPr lang="en-US" sz="3200" dirty="0"/>
              <a:t>System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4C7C98-9E0E-4A68-8545-D90658EF86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10012"/>
            <a:ext cx="8229600" cy="4371584"/>
          </a:xfrm>
        </p:spPr>
        <p:txBody>
          <a:bodyPr>
            <a:normAutofit fontScale="70000" lnSpcReduction="20000"/>
          </a:bodyPr>
          <a:lstStyle/>
          <a:p>
            <a:pPr lvl="0"/>
            <a:r>
              <a:rPr lang="en-US" sz="4000" dirty="0"/>
              <a:t>Collect, store, and retrieve text-based information</a:t>
            </a:r>
          </a:p>
          <a:p>
            <a:pPr lvl="0"/>
            <a:r>
              <a:rPr lang="en-US" sz="4000" dirty="0"/>
              <a:t>Accept, catalogue, and store audio and video files</a:t>
            </a:r>
          </a:p>
          <a:p>
            <a:pPr lvl="0"/>
            <a:r>
              <a:rPr lang="en-US" sz="4000" dirty="0"/>
              <a:t>Securely store credit cards for application fee</a:t>
            </a:r>
          </a:p>
          <a:p>
            <a:pPr lvl="0"/>
            <a:r>
              <a:rPr lang="en-US" sz="4000" dirty="0"/>
              <a:t>Compliant with personally identifiable information protocols and the Massachusetts Data Protection Act</a:t>
            </a:r>
          </a:p>
          <a:p>
            <a:pPr lvl="0"/>
            <a:r>
              <a:rPr lang="en-US" sz="4000" dirty="0"/>
              <a:t>Balance need for strict security with FTT’s limited technological capacity</a:t>
            </a:r>
          </a:p>
          <a:p>
            <a:pPr lvl="0"/>
            <a:r>
              <a:rPr lang="en-US" sz="4000" dirty="0">
                <a:solidFill>
                  <a:schemeClr val="bg1">
                    <a:lumMod val="95000"/>
                  </a:schemeClr>
                </a:solidFill>
              </a:rPr>
              <a:t>Meet budget constraints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39700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7DCBD7-A222-4C87-95A7-07B70F554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226616"/>
            <a:ext cx="8229600" cy="583395"/>
          </a:xfrm>
        </p:spPr>
        <p:txBody>
          <a:bodyPr>
            <a:normAutofit/>
          </a:bodyPr>
          <a:lstStyle/>
          <a:p>
            <a:pPr algn="l"/>
            <a:r>
              <a:rPr lang="en-US" sz="3200" dirty="0"/>
              <a:t>System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4C7C98-9E0E-4A68-8545-D90658EF86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10012"/>
            <a:ext cx="8229600" cy="4371584"/>
          </a:xfrm>
        </p:spPr>
        <p:txBody>
          <a:bodyPr>
            <a:normAutofit fontScale="70000" lnSpcReduction="20000"/>
          </a:bodyPr>
          <a:lstStyle/>
          <a:p>
            <a:pPr lvl="0"/>
            <a:r>
              <a:rPr lang="en-US" sz="4000" dirty="0"/>
              <a:t>Collect, store, and retrieve text-based information</a:t>
            </a:r>
          </a:p>
          <a:p>
            <a:pPr lvl="0"/>
            <a:r>
              <a:rPr lang="en-US" sz="4000" dirty="0"/>
              <a:t>Accept, catalogue, and store audio and video files</a:t>
            </a:r>
          </a:p>
          <a:p>
            <a:pPr lvl="0"/>
            <a:r>
              <a:rPr lang="en-US" sz="4000" dirty="0"/>
              <a:t>Securely store credit cards for application fee</a:t>
            </a:r>
          </a:p>
          <a:p>
            <a:pPr lvl="0"/>
            <a:r>
              <a:rPr lang="en-US" sz="4000" dirty="0"/>
              <a:t>Compliant with personally identifiable information protocols and the Massachusetts Data Protection Act</a:t>
            </a:r>
          </a:p>
          <a:p>
            <a:pPr lvl="0"/>
            <a:r>
              <a:rPr lang="en-US" sz="4000" dirty="0"/>
              <a:t>Balance need for strict security with FTT’s limited technological capacity</a:t>
            </a:r>
          </a:p>
          <a:p>
            <a:pPr lvl="0"/>
            <a:r>
              <a:rPr lang="en-US" sz="4000" dirty="0"/>
              <a:t>Meet budget constraints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77558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7DCBD7-A222-4C87-95A7-07B70F554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226616"/>
            <a:ext cx="8229600" cy="583395"/>
          </a:xfrm>
        </p:spPr>
        <p:txBody>
          <a:bodyPr>
            <a:normAutofit/>
          </a:bodyPr>
          <a:lstStyle/>
          <a:p>
            <a:pPr algn="l"/>
            <a:r>
              <a:rPr lang="en-US" sz="3200" dirty="0"/>
              <a:t>Key Resources, Tools, and Technology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E0E40BE-9010-4D3B-BDB5-A85231EAD56C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/>
          <a:srcRect l="2885" t="27579" r="87115" b="64444"/>
          <a:stretch/>
        </p:blipFill>
        <p:spPr bwMode="auto">
          <a:xfrm>
            <a:off x="607513" y="2704034"/>
            <a:ext cx="4045907" cy="194282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DD90084-8A53-4C08-A3F5-3B63A3C6A8A9}"/>
              </a:ext>
            </a:extLst>
          </p:cNvPr>
          <p:cNvPicPr/>
          <p:nvPr/>
        </p:nvPicPr>
        <p:blipFill rotWithShape="1">
          <a:blip r:embed="rId3"/>
          <a:srcRect l="9295" t="21880" r="83910" b="69572"/>
          <a:stretch/>
        </p:blipFill>
        <p:spPr bwMode="auto">
          <a:xfrm>
            <a:off x="5516202" y="2694304"/>
            <a:ext cx="2773356" cy="196228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7187275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7DCBD7-A222-4C87-95A7-07B70F554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226616"/>
            <a:ext cx="8229600" cy="583395"/>
          </a:xfrm>
        </p:spPr>
        <p:txBody>
          <a:bodyPr>
            <a:normAutofit/>
          </a:bodyPr>
          <a:lstStyle/>
          <a:p>
            <a:pPr algn="l"/>
            <a:r>
              <a:rPr lang="en-US" sz="3200" dirty="0"/>
              <a:t>Key Resources, Tools, and Technology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4C7C98-9E0E-4A68-8545-D90658EF86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10012"/>
            <a:ext cx="8229600" cy="4371584"/>
          </a:xfrm>
        </p:spPr>
        <p:txBody>
          <a:bodyPr>
            <a:normAutofit/>
          </a:bodyPr>
          <a:lstStyle/>
          <a:p>
            <a:pPr lvl="0"/>
            <a:r>
              <a:rPr lang="en-US" sz="2800" dirty="0"/>
              <a:t>Whitelist IP addresses</a:t>
            </a:r>
          </a:p>
          <a:p>
            <a:pPr lvl="0"/>
            <a:r>
              <a:rPr lang="en-US" sz="2800" dirty="0"/>
              <a:t>Encryption in transit</a:t>
            </a:r>
          </a:p>
          <a:p>
            <a:pPr lvl="0"/>
            <a:r>
              <a:rPr lang="en-US" sz="2800" dirty="0"/>
              <a:t>Encryption at rest</a:t>
            </a:r>
          </a:p>
          <a:p>
            <a:pPr lvl="0"/>
            <a:r>
              <a:rPr lang="en-US" sz="2800" dirty="0"/>
              <a:t>Authorization/Authentication</a:t>
            </a:r>
          </a:p>
          <a:p>
            <a:pPr lvl="0"/>
            <a:r>
              <a:rPr lang="en-US" sz="2800" dirty="0"/>
              <a:t>Two-factor Authentication</a:t>
            </a:r>
          </a:p>
          <a:p>
            <a:pPr lvl="0"/>
            <a:r>
              <a:rPr lang="en-US" sz="2800" dirty="0"/>
              <a:t>Mongo Compass</a:t>
            </a:r>
          </a:p>
          <a:p>
            <a:pPr marL="0" lvl="0" indent="0">
              <a:buNone/>
            </a:pPr>
            <a:endParaRPr lang="en-US" sz="4000" dirty="0"/>
          </a:p>
          <a:p>
            <a:endParaRPr lang="en-US" dirty="0"/>
          </a:p>
        </p:txBody>
      </p:sp>
      <p:pic>
        <p:nvPicPr>
          <p:cNvPr id="4" name="Content Placeholder 5">
            <a:extLst>
              <a:ext uri="{FF2B5EF4-FFF2-40B4-BE49-F238E27FC236}">
                <a16:creationId xmlns:a16="http://schemas.microsoft.com/office/drawing/2014/main" id="{0446B21B-DA94-4A7B-95D0-DB26C2DC23CF}"/>
              </a:ext>
            </a:extLst>
          </p:cNvPr>
          <p:cNvPicPr>
            <a:picLocks/>
          </p:cNvPicPr>
          <p:nvPr/>
        </p:nvPicPr>
        <p:blipFill rotWithShape="1">
          <a:blip r:embed="rId2"/>
          <a:srcRect l="2885" t="27579" r="87115" b="64444"/>
          <a:stretch/>
        </p:blipFill>
        <p:spPr bwMode="auto">
          <a:xfrm>
            <a:off x="6901842" y="1121328"/>
            <a:ext cx="1981969" cy="95173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4836969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Straight Connector 33"/>
          <p:cNvCxnSpPr/>
          <p:nvPr/>
        </p:nvCxnSpPr>
        <p:spPr>
          <a:xfrm flipV="1">
            <a:off x="3205139" y="3673091"/>
            <a:ext cx="350964" cy="2186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V="1">
            <a:off x="5455977" y="2771913"/>
            <a:ext cx="401985" cy="40134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31" idx="2"/>
          </p:cNvCxnSpPr>
          <p:nvPr/>
        </p:nvCxnSpPr>
        <p:spPr>
          <a:xfrm flipH="1" flipV="1">
            <a:off x="5396631" y="3684577"/>
            <a:ext cx="147421" cy="1408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4568532" y="3719600"/>
            <a:ext cx="1" cy="2770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981236" y="3797557"/>
            <a:ext cx="16099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Provides AES256 (data at rest encryption)</a:t>
            </a:r>
          </a:p>
        </p:txBody>
      </p:sp>
      <p:sp>
        <p:nvSpPr>
          <p:cNvPr id="24" name="Oval 23"/>
          <p:cNvSpPr/>
          <p:nvPr/>
        </p:nvSpPr>
        <p:spPr>
          <a:xfrm>
            <a:off x="3700155" y="4001386"/>
            <a:ext cx="1827715" cy="1260912"/>
          </a:xfrm>
          <a:prstGeom prst="ellipse">
            <a:avLst/>
          </a:prstGeom>
          <a:noFill/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3939236" y="4031677"/>
            <a:ext cx="16613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Provides TSL/SSL (data-in-transit encryption)</a:t>
            </a:r>
          </a:p>
        </p:txBody>
      </p:sp>
      <p:sp>
        <p:nvSpPr>
          <p:cNvPr id="28" name="Oval 27"/>
          <p:cNvSpPr/>
          <p:nvPr/>
        </p:nvSpPr>
        <p:spPr>
          <a:xfrm>
            <a:off x="5632130" y="1872654"/>
            <a:ext cx="1561581" cy="1053548"/>
          </a:xfrm>
          <a:prstGeom prst="ellipse">
            <a:avLst/>
          </a:prstGeom>
          <a:noFill/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5982304" y="1940807"/>
            <a:ext cx="13631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GUI for Cloud Options</a:t>
            </a:r>
          </a:p>
        </p:txBody>
      </p:sp>
      <p:sp>
        <p:nvSpPr>
          <p:cNvPr id="31" name="Oval 30"/>
          <p:cNvSpPr/>
          <p:nvPr/>
        </p:nvSpPr>
        <p:spPr>
          <a:xfrm>
            <a:off x="5544052" y="3145899"/>
            <a:ext cx="2014510" cy="1359124"/>
          </a:xfrm>
          <a:prstGeom prst="ellipse">
            <a:avLst/>
          </a:prstGeom>
          <a:noFill/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5793813" y="3248467"/>
            <a:ext cx="16906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Sets Authentication/Authorization for Cloud</a:t>
            </a:r>
          </a:p>
        </p:txBody>
      </p:sp>
      <p:pic>
        <p:nvPicPr>
          <p:cNvPr id="19" name="Content Placeholder 5">
            <a:extLst>
              <a:ext uri="{FF2B5EF4-FFF2-40B4-BE49-F238E27FC236}">
                <a16:creationId xmlns:a16="http://schemas.microsoft.com/office/drawing/2014/main" id="{0446B21B-DA94-4A7B-95D0-DB26C2DC23CF}"/>
              </a:ext>
            </a:extLst>
          </p:cNvPr>
          <p:cNvPicPr>
            <a:picLocks/>
          </p:cNvPicPr>
          <p:nvPr/>
        </p:nvPicPr>
        <p:blipFill rotWithShape="1">
          <a:blip r:embed="rId2"/>
          <a:srcRect l="2885" t="27579" r="87115" b="64444"/>
          <a:stretch/>
        </p:blipFill>
        <p:spPr bwMode="auto">
          <a:xfrm>
            <a:off x="3547729" y="2772602"/>
            <a:ext cx="1981969" cy="95173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221851" y="3350535"/>
            <a:ext cx="642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Atlas</a:t>
            </a:r>
          </a:p>
        </p:txBody>
      </p:sp>
      <p:sp>
        <p:nvSpPr>
          <p:cNvPr id="26" name="Oval 25"/>
          <p:cNvSpPr/>
          <p:nvPr/>
        </p:nvSpPr>
        <p:spPr>
          <a:xfrm>
            <a:off x="1703316" y="3739478"/>
            <a:ext cx="1827715" cy="1260912"/>
          </a:xfrm>
          <a:prstGeom prst="ellipse">
            <a:avLst/>
          </a:prstGeom>
          <a:noFill/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5803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Straight Connector 28"/>
          <p:cNvCxnSpPr/>
          <p:nvPr/>
        </p:nvCxnSpPr>
        <p:spPr>
          <a:xfrm flipV="1">
            <a:off x="4581523" y="2551832"/>
            <a:ext cx="11062" cy="4070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3505496" y="3751666"/>
            <a:ext cx="195888" cy="2965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4642671" y="3771152"/>
            <a:ext cx="1" cy="2770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Oval 23"/>
          <p:cNvSpPr/>
          <p:nvPr/>
        </p:nvSpPr>
        <p:spPr>
          <a:xfrm>
            <a:off x="3897781" y="4066500"/>
            <a:ext cx="1720410" cy="1186884"/>
          </a:xfrm>
          <a:prstGeom prst="ellipse">
            <a:avLst/>
          </a:prstGeom>
          <a:noFill/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3994428" y="4198277"/>
            <a:ext cx="16613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Set user permissions per database</a:t>
            </a:r>
          </a:p>
        </p:txBody>
      </p:sp>
      <p:sp>
        <p:nvSpPr>
          <p:cNvPr id="28" name="Oval 27"/>
          <p:cNvSpPr/>
          <p:nvPr/>
        </p:nvSpPr>
        <p:spPr>
          <a:xfrm>
            <a:off x="3836236" y="1497521"/>
            <a:ext cx="1561581" cy="1053548"/>
          </a:xfrm>
          <a:prstGeom prst="ellipse">
            <a:avLst/>
          </a:prstGeom>
          <a:noFill/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4076394" y="1582118"/>
            <a:ext cx="13631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Local GUI for databases</a:t>
            </a:r>
          </a:p>
        </p:txBody>
      </p:sp>
      <p:sp>
        <p:nvSpPr>
          <p:cNvPr id="31" name="Oval 30"/>
          <p:cNvSpPr/>
          <p:nvPr/>
        </p:nvSpPr>
        <p:spPr>
          <a:xfrm>
            <a:off x="2010261" y="3846712"/>
            <a:ext cx="1736453" cy="1171528"/>
          </a:xfrm>
          <a:prstGeom prst="ellipse">
            <a:avLst/>
          </a:prstGeom>
          <a:noFill/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2205870" y="3970811"/>
            <a:ext cx="16906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Uploads data via CSV and JSON only</a:t>
            </a:r>
          </a:p>
        </p:txBody>
      </p:sp>
      <p:pic>
        <p:nvPicPr>
          <p:cNvPr id="19" name="Content Placeholder 5">
            <a:extLst>
              <a:ext uri="{FF2B5EF4-FFF2-40B4-BE49-F238E27FC236}">
                <a16:creationId xmlns:a16="http://schemas.microsoft.com/office/drawing/2014/main" id="{0446B21B-DA94-4A7B-95D0-DB26C2DC23CF}"/>
              </a:ext>
            </a:extLst>
          </p:cNvPr>
          <p:cNvPicPr>
            <a:picLocks/>
          </p:cNvPicPr>
          <p:nvPr/>
        </p:nvPicPr>
        <p:blipFill rotWithShape="1">
          <a:blip r:embed="rId2"/>
          <a:srcRect l="2885" t="27579" r="87115" b="64444"/>
          <a:stretch/>
        </p:blipFill>
        <p:spPr bwMode="auto">
          <a:xfrm>
            <a:off x="3621868" y="2824154"/>
            <a:ext cx="1981969" cy="95173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175029" y="3385047"/>
            <a:ext cx="1026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Compass</a:t>
            </a:r>
          </a:p>
        </p:txBody>
      </p:sp>
      <p:sp>
        <p:nvSpPr>
          <p:cNvPr id="20" name="Oval 19"/>
          <p:cNvSpPr/>
          <p:nvPr/>
        </p:nvSpPr>
        <p:spPr>
          <a:xfrm>
            <a:off x="1657722" y="2558020"/>
            <a:ext cx="1561581" cy="1053548"/>
          </a:xfrm>
          <a:prstGeom prst="ellipse">
            <a:avLst/>
          </a:prstGeom>
          <a:noFill/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1778857" y="2900128"/>
            <a:ext cx="1363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Run queries</a:t>
            </a:r>
          </a:p>
        </p:txBody>
      </p:sp>
      <p:cxnSp>
        <p:nvCxnSpPr>
          <p:cNvPr id="22" name="Straight Connector 21"/>
          <p:cNvCxnSpPr>
            <a:endCxn id="19" idx="1"/>
          </p:cNvCxnSpPr>
          <p:nvPr/>
        </p:nvCxnSpPr>
        <p:spPr>
          <a:xfrm>
            <a:off x="3224697" y="3196668"/>
            <a:ext cx="397171" cy="10335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2154576" y="1428498"/>
            <a:ext cx="1561581" cy="1053548"/>
          </a:xfrm>
          <a:prstGeom prst="ellipse">
            <a:avLst/>
          </a:prstGeom>
          <a:noFill/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3335675" y="2396835"/>
            <a:ext cx="389253" cy="4311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2323696" y="1514970"/>
            <a:ext cx="15727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Allow authenticated users</a:t>
            </a:r>
          </a:p>
        </p:txBody>
      </p:sp>
    </p:spTree>
    <p:extLst>
      <p:ext uri="{BB962C8B-B14F-4D97-AF65-F5344CB8AC3E}">
        <p14:creationId xmlns:p14="http://schemas.microsoft.com/office/powerpoint/2010/main" val="16837597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7DCBD7-A222-4C87-95A7-07B70F554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226616"/>
            <a:ext cx="8229600" cy="583395"/>
          </a:xfrm>
        </p:spPr>
        <p:txBody>
          <a:bodyPr>
            <a:normAutofit/>
          </a:bodyPr>
          <a:lstStyle/>
          <a:p>
            <a:pPr algn="l"/>
            <a:r>
              <a:rPr lang="en-US" sz="3200" dirty="0"/>
              <a:t>Key Resources, Tools, and Technology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4C7C98-9E0E-4A68-8545-D90658EF86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10012"/>
            <a:ext cx="8229600" cy="4371584"/>
          </a:xfrm>
        </p:spPr>
        <p:txBody>
          <a:bodyPr>
            <a:normAutofit/>
          </a:bodyPr>
          <a:lstStyle/>
          <a:p>
            <a:pPr lvl="0"/>
            <a:r>
              <a:rPr lang="en-US" sz="2800"/>
              <a:t>Manages keys for encryption </a:t>
            </a:r>
            <a:r>
              <a:rPr lang="en-US" sz="2800" dirty="0"/>
              <a:t>at rest</a:t>
            </a:r>
          </a:p>
          <a:p>
            <a:pPr lvl="0"/>
            <a:r>
              <a:rPr lang="en-US" sz="2800" dirty="0"/>
              <a:t>Multi-factor Authentication</a:t>
            </a:r>
          </a:p>
          <a:p>
            <a:pPr lvl="0"/>
            <a:r>
              <a:rPr lang="en-US" sz="2800" dirty="0"/>
              <a:t>AWS S3 (Simple Storage Service)</a:t>
            </a:r>
          </a:p>
          <a:p>
            <a:pPr marL="0" lvl="0" indent="0">
              <a:buNone/>
            </a:pPr>
            <a:endParaRPr lang="en-US" sz="4000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623095-D241-4902-B0ED-8CE9BD1375BA}"/>
              </a:ext>
            </a:extLst>
          </p:cNvPr>
          <p:cNvPicPr/>
          <p:nvPr/>
        </p:nvPicPr>
        <p:blipFill rotWithShape="1">
          <a:blip r:embed="rId2"/>
          <a:srcRect l="9295" t="21880" r="83910" b="69572"/>
          <a:stretch/>
        </p:blipFill>
        <p:spPr bwMode="auto">
          <a:xfrm>
            <a:off x="6990735" y="1226616"/>
            <a:ext cx="1800268" cy="127377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1751939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7DCBD7-A222-4C87-95A7-07B70F554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226616"/>
            <a:ext cx="8229600" cy="583395"/>
          </a:xfrm>
        </p:spPr>
        <p:txBody>
          <a:bodyPr>
            <a:normAutofit/>
          </a:bodyPr>
          <a:lstStyle/>
          <a:p>
            <a:pPr algn="l"/>
            <a:r>
              <a:rPr lang="en-US" sz="3200" dirty="0"/>
              <a:t>Online Application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4C7C98-9E0E-4A68-8545-D90658EF86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10012"/>
            <a:ext cx="8229600" cy="4371584"/>
          </a:xfrm>
        </p:spPr>
        <p:txBody>
          <a:bodyPr>
            <a:normAutofit fontScale="92500" lnSpcReduction="20000"/>
          </a:bodyPr>
          <a:lstStyle/>
          <a:p>
            <a:r>
              <a:rPr lang="en-US" sz="3000" dirty="0"/>
              <a:t>Upwards of 800 applications annually</a:t>
            </a:r>
          </a:p>
          <a:p>
            <a:r>
              <a:rPr lang="en-US" sz="3000" dirty="0">
                <a:solidFill>
                  <a:schemeClr val="bg1">
                    <a:lumMod val="95000"/>
                  </a:schemeClr>
                </a:solidFill>
              </a:rPr>
              <a:t>Solo instrumentalists, vocalists, composers, small ensembles (fewer than 8 musicians), and large ensembles (more than 9 musicians)</a:t>
            </a:r>
          </a:p>
          <a:p>
            <a:r>
              <a:rPr lang="en-US" sz="3000" dirty="0">
                <a:solidFill>
                  <a:schemeClr val="bg1">
                    <a:lumMod val="95000"/>
                  </a:schemeClr>
                </a:solidFill>
              </a:rPr>
              <a:t>Basic contact and demographic information about students, parents, and teachers </a:t>
            </a:r>
          </a:p>
          <a:p>
            <a:r>
              <a:rPr lang="en-US" sz="3000" dirty="0">
                <a:solidFill>
                  <a:schemeClr val="bg1">
                    <a:lumMod val="95000"/>
                  </a:schemeClr>
                </a:solidFill>
              </a:rPr>
              <a:t>Short answer essay questions</a:t>
            </a:r>
          </a:p>
          <a:p>
            <a:r>
              <a:rPr lang="en-US" sz="3000" dirty="0">
                <a:solidFill>
                  <a:schemeClr val="bg1">
                    <a:lumMod val="95000"/>
                  </a:schemeClr>
                </a:solidFill>
              </a:rPr>
              <a:t>Audio and/or video sample performances </a:t>
            </a:r>
          </a:p>
          <a:p>
            <a:r>
              <a:rPr lang="en-US" sz="3000" dirty="0">
                <a:solidFill>
                  <a:schemeClr val="bg1">
                    <a:lumMod val="95000"/>
                  </a:schemeClr>
                </a:solidFill>
              </a:rPr>
              <a:t>$70 fee (credit card information)</a:t>
            </a:r>
          </a:p>
          <a:p>
            <a:r>
              <a:rPr lang="en-US" sz="3000" dirty="0">
                <a:solidFill>
                  <a:schemeClr val="bg1">
                    <a:lumMod val="95000"/>
                  </a:schemeClr>
                </a:solidFill>
              </a:rPr>
              <a:t>Applicants age 8 to 18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2479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Straight Connector 28"/>
          <p:cNvCxnSpPr/>
          <p:nvPr/>
        </p:nvCxnSpPr>
        <p:spPr>
          <a:xfrm flipV="1">
            <a:off x="5482443" y="3212400"/>
            <a:ext cx="401985" cy="40134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H="1" flipV="1">
            <a:off x="5423097" y="4125063"/>
            <a:ext cx="266134" cy="14088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 flipV="1">
            <a:off x="4593899" y="2838494"/>
            <a:ext cx="2" cy="5281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stCxn id="24" idx="6"/>
          </p:cNvCxnSpPr>
          <p:nvPr/>
        </p:nvCxnSpPr>
        <p:spPr>
          <a:xfrm flipV="1">
            <a:off x="3520468" y="4125063"/>
            <a:ext cx="266134" cy="14088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endCxn id="15" idx="5"/>
          </p:cNvCxnSpPr>
          <p:nvPr/>
        </p:nvCxnSpPr>
        <p:spPr>
          <a:xfrm flipH="1" flipV="1">
            <a:off x="3291780" y="3212400"/>
            <a:ext cx="401985" cy="40134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3813108" y="1784946"/>
            <a:ext cx="1561581" cy="1053548"/>
          </a:xfrm>
          <a:prstGeom prst="ellipse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3911083" y="2125633"/>
            <a:ext cx="1365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Stores Video</a:t>
            </a:r>
          </a:p>
        </p:txBody>
      </p:sp>
      <p:sp>
        <p:nvSpPr>
          <p:cNvPr id="15" name="Oval 14"/>
          <p:cNvSpPr/>
          <p:nvPr/>
        </p:nvSpPr>
        <p:spPr>
          <a:xfrm>
            <a:off x="1958887" y="2313141"/>
            <a:ext cx="1561581" cy="1053548"/>
          </a:xfrm>
          <a:prstGeom prst="ellipse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056862" y="2653828"/>
            <a:ext cx="13736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Stores Audio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A623095-D241-4902-B0ED-8CE9BD1375BA}"/>
              </a:ext>
            </a:extLst>
          </p:cNvPr>
          <p:cNvPicPr/>
          <p:nvPr/>
        </p:nvPicPr>
        <p:blipFill rotWithShape="1">
          <a:blip r:embed="rId2"/>
          <a:srcRect l="9295" t="21880" r="83910" b="69572"/>
          <a:stretch/>
        </p:blipFill>
        <p:spPr bwMode="auto">
          <a:xfrm>
            <a:off x="3693767" y="3212400"/>
            <a:ext cx="1800268" cy="127377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4" name="Oval 23"/>
          <p:cNvSpPr/>
          <p:nvPr/>
        </p:nvSpPr>
        <p:spPr>
          <a:xfrm>
            <a:off x="1958887" y="3739174"/>
            <a:ext cx="1561581" cy="1053548"/>
          </a:xfrm>
          <a:prstGeom prst="ellipse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2258727" y="3823477"/>
            <a:ext cx="12340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Provides Encryption Keys</a:t>
            </a:r>
          </a:p>
        </p:txBody>
      </p:sp>
      <p:sp>
        <p:nvSpPr>
          <p:cNvPr id="28" name="Oval 27"/>
          <p:cNvSpPr/>
          <p:nvPr/>
        </p:nvSpPr>
        <p:spPr>
          <a:xfrm>
            <a:off x="5658596" y="2313141"/>
            <a:ext cx="1561581" cy="1053548"/>
          </a:xfrm>
          <a:prstGeom prst="ellipse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5837937" y="2655018"/>
            <a:ext cx="1202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Stores Text</a:t>
            </a:r>
          </a:p>
        </p:txBody>
      </p:sp>
      <p:sp>
        <p:nvSpPr>
          <p:cNvPr id="31" name="Oval 30"/>
          <p:cNvSpPr/>
          <p:nvPr/>
        </p:nvSpPr>
        <p:spPr>
          <a:xfrm>
            <a:off x="5687212" y="3737437"/>
            <a:ext cx="1561581" cy="1053548"/>
          </a:xfrm>
          <a:prstGeom prst="ellipse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5689231" y="4079545"/>
            <a:ext cx="1511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Manages Keys</a:t>
            </a:r>
          </a:p>
        </p:txBody>
      </p:sp>
    </p:spTree>
    <p:extLst>
      <p:ext uri="{BB962C8B-B14F-4D97-AF65-F5344CB8AC3E}">
        <p14:creationId xmlns:p14="http://schemas.microsoft.com/office/powerpoint/2010/main" val="15309030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4070" y="1469537"/>
            <a:ext cx="2941982" cy="167268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6261" y="3548269"/>
            <a:ext cx="3312988" cy="196794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0789" y="3197492"/>
            <a:ext cx="2407256" cy="2348542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3668533" y="4371763"/>
            <a:ext cx="15793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5705061" y="2892287"/>
            <a:ext cx="0" cy="119362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92996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7DCBD7-A222-4C87-95A7-07B70F554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226616"/>
            <a:ext cx="8229600" cy="583395"/>
          </a:xfrm>
        </p:spPr>
        <p:txBody>
          <a:bodyPr>
            <a:normAutofit/>
          </a:bodyPr>
          <a:lstStyle/>
          <a:p>
            <a:pPr algn="l"/>
            <a:r>
              <a:rPr lang="en-US" sz="3200" dirty="0"/>
              <a:t>Database Development 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4C7C98-9E0E-4A68-8545-D90658EF86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10012"/>
            <a:ext cx="8229600" cy="4371584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endParaRPr lang="en-US" sz="4000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805189-C8A7-4D4E-9C12-7CEADE205B70}"/>
              </a:ext>
            </a:extLst>
          </p:cNvPr>
          <p:cNvPicPr/>
          <p:nvPr/>
        </p:nvPicPr>
        <p:blipFill rotWithShape="1">
          <a:blip r:embed="rId2"/>
          <a:srcRect b="27104"/>
          <a:stretch/>
        </p:blipFill>
        <p:spPr bwMode="auto">
          <a:xfrm>
            <a:off x="101691" y="2077498"/>
            <a:ext cx="8940618" cy="382137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4561736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7DCBD7-A222-4C87-95A7-07B70F554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226616"/>
            <a:ext cx="8229600" cy="583395"/>
          </a:xfrm>
        </p:spPr>
        <p:txBody>
          <a:bodyPr>
            <a:normAutofit/>
          </a:bodyPr>
          <a:lstStyle/>
          <a:p>
            <a:pPr algn="l"/>
            <a:r>
              <a:rPr lang="en-US" sz="3200" dirty="0"/>
              <a:t>Database Development 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4C7C98-9E0E-4A68-8545-D90658EF86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10012"/>
            <a:ext cx="8229600" cy="4371584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endParaRPr lang="en-US" sz="4000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C6E7F50-C2E3-4DAA-9B53-F1986E99D68D}"/>
              </a:ext>
            </a:extLst>
          </p:cNvPr>
          <p:cNvPicPr/>
          <p:nvPr/>
        </p:nvPicPr>
        <p:blipFill rotWithShape="1">
          <a:blip r:embed="rId2"/>
          <a:srcRect b="29231"/>
          <a:stretch/>
        </p:blipFill>
        <p:spPr bwMode="auto">
          <a:xfrm>
            <a:off x="110613" y="2253367"/>
            <a:ext cx="8922774" cy="324778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7838343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7DCBD7-A222-4C87-95A7-07B70F554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226616"/>
            <a:ext cx="8229600" cy="583395"/>
          </a:xfrm>
        </p:spPr>
        <p:txBody>
          <a:bodyPr>
            <a:normAutofit/>
          </a:bodyPr>
          <a:lstStyle/>
          <a:p>
            <a:pPr algn="l"/>
            <a:r>
              <a:rPr lang="en-US" sz="3200" dirty="0"/>
              <a:t>Database Development 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4C7C98-9E0E-4A68-8545-D90658EF86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10012"/>
            <a:ext cx="8229600" cy="4371584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endParaRPr lang="en-US" sz="4000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DD3B89-1308-4F06-B651-63490C09BDD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654" r="38124" b="5985"/>
          <a:stretch/>
        </p:blipFill>
        <p:spPr>
          <a:xfrm>
            <a:off x="811162" y="1810011"/>
            <a:ext cx="3532238" cy="45314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519F958-554E-45AF-9CB0-647672E298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654" t="30044" r="52891" b="41042"/>
          <a:stretch/>
        </p:blipFill>
        <p:spPr>
          <a:xfrm>
            <a:off x="3919385" y="2031243"/>
            <a:ext cx="4689987" cy="288331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C3E1CBE-48C2-4D7F-BF55-3161BEF932A6}"/>
              </a:ext>
            </a:extLst>
          </p:cNvPr>
          <p:cNvCxnSpPr>
            <a:cxnSpLocks/>
          </p:cNvCxnSpPr>
          <p:nvPr/>
        </p:nvCxnSpPr>
        <p:spPr>
          <a:xfrm flipH="1">
            <a:off x="1308100" y="2133087"/>
            <a:ext cx="2688713" cy="142291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630ED9E-5768-4667-93CD-11CE2E797F49}"/>
              </a:ext>
            </a:extLst>
          </p:cNvPr>
          <p:cNvCxnSpPr>
            <a:cxnSpLocks/>
          </p:cNvCxnSpPr>
          <p:nvPr/>
        </p:nvCxnSpPr>
        <p:spPr>
          <a:xfrm flipH="1" flipV="1">
            <a:off x="1308100" y="4611651"/>
            <a:ext cx="2666865" cy="29888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23331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7DCBD7-A222-4C87-95A7-07B70F554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226616"/>
            <a:ext cx="8229600" cy="583395"/>
          </a:xfrm>
        </p:spPr>
        <p:txBody>
          <a:bodyPr>
            <a:normAutofit/>
          </a:bodyPr>
          <a:lstStyle/>
          <a:p>
            <a:pPr algn="l"/>
            <a:r>
              <a:rPr lang="en-US" sz="3200" dirty="0"/>
              <a:t>Database Development 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4C7C98-9E0E-4A68-8545-D90658EF86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10012"/>
            <a:ext cx="8229600" cy="4371584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endParaRPr lang="en-US" sz="4000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D45BD7-3506-4553-9793-56DB32D8E76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083" t="13111" r="45750" b="15037"/>
          <a:stretch/>
        </p:blipFill>
        <p:spPr>
          <a:xfrm>
            <a:off x="2861310" y="1874520"/>
            <a:ext cx="3421380" cy="4047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4061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7DCBD7-A222-4C87-95A7-07B70F554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226616"/>
            <a:ext cx="8229600" cy="583395"/>
          </a:xfrm>
        </p:spPr>
        <p:txBody>
          <a:bodyPr>
            <a:normAutofit/>
          </a:bodyPr>
          <a:lstStyle/>
          <a:p>
            <a:pPr algn="l"/>
            <a:r>
              <a:rPr lang="en-US" sz="3200" dirty="0"/>
              <a:t>Database Development 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4C7C98-9E0E-4A68-8545-D90658EF86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10012"/>
            <a:ext cx="8229600" cy="4371584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endParaRPr lang="en-US" sz="4000" dirty="0"/>
          </a:p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06BB5FD-AA07-4F98-877F-5AEEBB524172}"/>
              </a:ext>
            </a:extLst>
          </p:cNvPr>
          <p:cNvPicPr/>
          <p:nvPr/>
        </p:nvPicPr>
        <p:blipFill rotWithShape="1">
          <a:blip r:embed="rId3"/>
          <a:srcRect l="21538" t="35898" r="34594" b="51677"/>
          <a:stretch/>
        </p:blipFill>
        <p:spPr bwMode="auto">
          <a:xfrm>
            <a:off x="1977584" y="1905129"/>
            <a:ext cx="5642610" cy="89903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4AAB4E7-6EB3-4A13-8E55-C209C6D6D3B3}"/>
              </a:ext>
            </a:extLst>
          </p:cNvPr>
          <p:cNvPicPr/>
          <p:nvPr/>
        </p:nvPicPr>
        <p:blipFill rotWithShape="1">
          <a:blip r:embed="rId4"/>
          <a:srcRect l="5129" t="14928" r="6538" b="18633"/>
          <a:stretch/>
        </p:blipFill>
        <p:spPr bwMode="auto">
          <a:xfrm>
            <a:off x="2608451" y="3179444"/>
            <a:ext cx="6280279" cy="288036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Arrow: Curved Right 4">
            <a:extLst>
              <a:ext uri="{FF2B5EF4-FFF2-40B4-BE49-F238E27FC236}">
                <a16:creationId xmlns:a16="http://schemas.microsoft.com/office/drawing/2014/main" id="{1BBBA360-048E-43D1-8C97-F4F2DACAB34A}"/>
              </a:ext>
            </a:extLst>
          </p:cNvPr>
          <p:cNvSpPr/>
          <p:nvPr/>
        </p:nvSpPr>
        <p:spPr>
          <a:xfrm>
            <a:off x="750375" y="2202180"/>
            <a:ext cx="1656145" cy="3857624"/>
          </a:xfrm>
          <a:prstGeom prst="curvedRightArrow">
            <a:avLst>
              <a:gd name="adj1" fmla="val 27496"/>
              <a:gd name="adj2" fmla="val 54982"/>
              <a:gd name="adj3" fmla="val 18955"/>
            </a:avLst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71695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7DCBD7-A222-4C87-95A7-07B70F554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226616"/>
            <a:ext cx="8229600" cy="583395"/>
          </a:xfrm>
        </p:spPr>
        <p:txBody>
          <a:bodyPr>
            <a:normAutofit/>
          </a:bodyPr>
          <a:lstStyle/>
          <a:p>
            <a:pPr algn="l"/>
            <a:r>
              <a:rPr lang="en-US" sz="3200" dirty="0"/>
              <a:t>Future Work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FCE7BB-775E-489E-A33B-4F55BC530D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10011"/>
            <a:ext cx="8229600" cy="4316152"/>
          </a:xfrm>
        </p:spPr>
        <p:txBody>
          <a:bodyPr>
            <a:normAutofit/>
          </a:bodyPr>
          <a:lstStyle/>
          <a:p>
            <a:r>
              <a:rPr lang="en-US" sz="2800" dirty="0"/>
              <a:t>Build out MongoDB Atlas sample database for production</a:t>
            </a:r>
          </a:p>
          <a:p>
            <a:r>
              <a:rPr lang="en-US" sz="2800" dirty="0"/>
              <a:t>Conduct Cost Evaluation</a:t>
            </a:r>
          </a:p>
          <a:p>
            <a:r>
              <a:rPr lang="en-US" sz="2800" dirty="0"/>
              <a:t>Further train FTT staff in MongoDB</a:t>
            </a:r>
          </a:p>
          <a:p>
            <a:r>
              <a:rPr lang="en-US" sz="2800" dirty="0"/>
              <a:t>Set up common queries and analysis for team</a:t>
            </a:r>
          </a:p>
          <a:p>
            <a:r>
              <a:rPr lang="en-US" sz="2800" dirty="0"/>
              <a:t>Research, scope, and price web-based “form” to securely accept applications and feed to MongoDB</a:t>
            </a:r>
          </a:p>
        </p:txBody>
      </p:sp>
    </p:spTree>
    <p:extLst>
      <p:ext uri="{BB962C8B-B14F-4D97-AF65-F5344CB8AC3E}">
        <p14:creationId xmlns:p14="http://schemas.microsoft.com/office/powerpoint/2010/main" val="36034962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7DCBD7-A222-4C87-95A7-07B70F554F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5690" y="2691580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en-US" sz="6000" dirty="0"/>
              <a:t>Questions and Comments</a:t>
            </a:r>
          </a:p>
        </p:txBody>
      </p:sp>
    </p:spTree>
    <p:extLst>
      <p:ext uri="{BB962C8B-B14F-4D97-AF65-F5344CB8AC3E}">
        <p14:creationId xmlns:p14="http://schemas.microsoft.com/office/powerpoint/2010/main" val="19209255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7DCBD7-A222-4C87-95A7-07B70F554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226616"/>
            <a:ext cx="8229600" cy="583395"/>
          </a:xfrm>
        </p:spPr>
        <p:txBody>
          <a:bodyPr>
            <a:normAutofit/>
          </a:bodyPr>
          <a:lstStyle/>
          <a:p>
            <a:pPr algn="l"/>
            <a:r>
              <a:rPr lang="en-US" sz="3200" dirty="0"/>
              <a:t>Application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4C7C98-9E0E-4A68-8545-D90658EF86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10012"/>
            <a:ext cx="8229600" cy="4371584"/>
          </a:xfrm>
        </p:spPr>
        <p:txBody>
          <a:bodyPr>
            <a:normAutofit fontScale="92500" lnSpcReduction="20000"/>
          </a:bodyPr>
          <a:lstStyle/>
          <a:p>
            <a:r>
              <a:rPr lang="en-US" sz="3000" dirty="0"/>
              <a:t>Upwards of 800 applications annually</a:t>
            </a:r>
          </a:p>
          <a:p>
            <a:r>
              <a:rPr lang="en-US" sz="3000" dirty="0"/>
              <a:t>Solo instrumentalists, vocalists, composers, small ensembles (fewer than 8 musicians), and large ensembles (more than 9 musicians)</a:t>
            </a:r>
          </a:p>
          <a:p>
            <a:r>
              <a:rPr lang="en-US" sz="3000" dirty="0">
                <a:solidFill>
                  <a:schemeClr val="bg1">
                    <a:lumMod val="95000"/>
                  </a:schemeClr>
                </a:solidFill>
              </a:rPr>
              <a:t>Basic contact and demographic information about students, parents, and teachers </a:t>
            </a:r>
          </a:p>
          <a:p>
            <a:r>
              <a:rPr lang="en-US" sz="3000" dirty="0">
                <a:solidFill>
                  <a:schemeClr val="bg1">
                    <a:lumMod val="95000"/>
                  </a:schemeClr>
                </a:solidFill>
              </a:rPr>
              <a:t>Short answer essay questions</a:t>
            </a:r>
          </a:p>
          <a:p>
            <a:r>
              <a:rPr lang="en-US" sz="3000" dirty="0">
                <a:solidFill>
                  <a:schemeClr val="bg1">
                    <a:lumMod val="95000"/>
                  </a:schemeClr>
                </a:solidFill>
              </a:rPr>
              <a:t>Audio and/or video sample performances </a:t>
            </a:r>
          </a:p>
          <a:p>
            <a:r>
              <a:rPr lang="en-US" sz="3000" dirty="0">
                <a:solidFill>
                  <a:schemeClr val="bg1">
                    <a:lumMod val="95000"/>
                  </a:schemeClr>
                </a:solidFill>
              </a:rPr>
              <a:t>$70 fee (credit card information)</a:t>
            </a:r>
          </a:p>
          <a:p>
            <a:r>
              <a:rPr lang="en-US" sz="3000" dirty="0">
                <a:solidFill>
                  <a:schemeClr val="bg1">
                    <a:lumMod val="95000"/>
                  </a:schemeClr>
                </a:solidFill>
              </a:rPr>
              <a:t>Applicants age 8 to 18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64141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7DCBD7-A222-4C87-95A7-07B70F554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226616"/>
            <a:ext cx="8229600" cy="583395"/>
          </a:xfrm>
        </p:spPr>
        <p:txBody>
          <a:bodyPr>
            <a:normAutofit/>
          </a:bodyPr>
          <a:lstStyle/>
          <a:p>
            <a:pPr algn="l"/>
            <a:r>
              <a:rPr lang="en-US" sz="3200" dirty="0"/>
              <a:t>Application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4C7C98-9E0E-4A68-8545-D90658EF86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10012"/>
            <a:ext cx="8229600" cy="4371584"/>
          </a:xfrm>
        </p:spPr>
        <p:txBody>
          <a:bodyPr>
            <a:normAutofit fontScale="92500" lnSpcReduction="20000"/>
          </a:bodyPr>
          <a:lstStyle/>
          <a:p>
            <a:r>
              <a:rPr lang="en-US" sz="3000" dirty="0"/>
              <a:t>Upwards of 800 applications annually</a:t>
            </a:r>
          </a:p>
          <a:p>
            <a:r>
              <a:rPr lang="en-US" sz="3000" dirty="0"/>
              <a:t>Solo instrumentalists, vocalists, composers, small ensembles (fewer than 8 musicians), and large ensembles (more than 9 musicians)</a:t>
            </a:r>
          </a:p>
          <a:p>
            <a:r>
              <a:rPr lang="en-US" sz="3000" dirty="0"/>
              <a:t>Basic contact and demographic information about students, parents, and teachers </a:t>
            </a:r>
          </a:p>
          <a:p>
            <a:r>
              <a:rPr lang="en-US" sz="3000" dirty="0">
                <a:solidFill>
                  <a:schemeClr val="bg1">
                    <a:lumMod val="95000"/>
                  </a:schemeClr>
                </a:solidFill>
              </a:rPr>
              <a:t>Short answer essay questions</a:t>
            </a:r>
          </a:p>
          <a:p>
            <a:r>
              <a:rPr lang="en-US" sz="3000" dirty="0">
                <a:solidFill>
                  <a:schemeClr val="bg1">
                    <a:lumMod val="95000"/>
                  </a:schemeClr>
                </a:solidFill>
              </a:rPr>
              <a:t>Audio and/or video sample performances </a:t>
            </a:r>
          </a:p>
          <a:p>
            <a:r>
              <a:rPr lang="en-US" sz="3000" dirty="0">
                <a:solidFill>
                  <a:schemeClr val="bg1">
                    <a:lumMod val="95000"/>
                  </a:schemeClr>
                </a:solidFill>
              </a:rPr>
              <a:t>$70 fee (credit card information)</a:t>
            </a:r>
          </a:p>
          <a:p>
            <a:r>
              <a:rPr lang="en-US" sz="3000" dirty="0">
                <a:solidFill>
                  <a:schemeClr val="bg1">
                    <a:lumMod val="95000"/>
                  </a:schemeClr>
                </a:solidFill>
              </a:rPr>
              <a:t>Applicants age 8 to 18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48386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7DCBD7-A222-4C87-95A7-07B70F554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226616"/>
            <a:ext cx="8229600" cy="583395"/>
          </a:xfrm>
        </p:spPr>
        <p:txBody>
          <a:bodyPr>
            <a:normAutofit/>
          </a:bodyPr>
          <a:lstStyle/>
          <a:p>
            <a:pPr algn="l"/>
            <a:r>
              <a:rPr lang="en-US" sz="3200" dirty="0"/>
              <a:t>Application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4C7C98-9E0E-4A68-8545-D90658EF86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10012"/>
            <a:ext cx="8229600" cy="4371584"/>
          </a:xfrm>
        </p:spPr>
        <p:txBody>
          <a:bodyPr>
            <a:normAutofit fontScale="92500" lnSpcReduction="20000"/>
          </a:bodyPr>
          <a:lstStyle/>
          <a:p>
            <a:r>
              <a:rPr lang="en-US" sz="3000" dirty="0"/>
              <a:t>Upwards of 800 applications annually</a:t>
            </a:r>
          </a:p>
          <a:p>
            <a:r>
              <a:rPr lang="en-US" sz="3000" dirty="0"/>
              <a:t>Solo instrumentalists, vocalists, composers, small ensembles (fewer than 8 musicians), and large ensembles (more than 9 musicians)</a:t>
            </a:r>
          </a:p>
          <a:p>
            <a:r>
              <a:rPr lang="en-US" sz="3000" dirty="0"/>
              <a:t>Basic contact and demographic information about students, parents, and teachers </a:t>
            </a:r>
          </a:p>
          <a:p>
            <a:r>
              <a:rPr lang="en-US" sz="3000" dirty="0"/>
              <a:t>Short answer essay questions</a:t>
            </a:r>
          </a:p>
          <a:p>
            <a:r>
              <a:rPr lang="en-US" sz="3000" dirty="0">
                <a:solidFill>
                  <a:schemeClr val="bg1">
                    <a:lumMod val="95000"/>
                  </a:schemeClr>
                </a:solidFill>
              </a:rPr>
              <a:t>Audio and/or video sample performances </a:t>
            </a:r>
          </a:p>
          <a:p>
            <a:r>
              <a:rPr lang="en-US" sz="3000" dirty="0">
                <a:solidFill>
                  <a:schemeClr val="bg1">
                    <a:lumMod val="95000"/>
                  </a:schemeClr>
                </a:solidFill>
              </a:rPr>
              <a:t>$70 fee (credit card information)</a:t>
            </a:r>
          </a:p>
          <a:p>
            <a:r>
              <a:rPr lang="en-US" sz="3000" dirty="0">
                <a:solidFill>
                  <a:schemeClr val="bg1">
                    <a:lumMod val="95000"/>
                  </a:schemeClr>
                </a:solidFill>
              </a:rPr>
              <a:t>Applicants age 8 to 18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37977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7DCBD7-A222-4C87-95A7-07B70F554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226616"/>
            <a:ext cx="8229600" cy="583395"/>
          </a:xfrm>
        </p:spPr>
        <p:txBody>
          <a:bodyPr>
            <a:normAutofit/>
          </a:bodyPr>
          <a:lstStyle/>
          <a:p>
            <a:pPr algn="l"/>
            <a:r>
              <a:rPr lang="en-US" sz="3200" dirty="0"/>
              <a:t>Application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4C7C98-9E0E-4A68-8545-D90658EF86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10012"/>
            <a:ext cx="8229600" cy="4371584"/>
          </a:xfrm>
        </p:spPr>
        <p:txBody>
          <a:bodyPr>
            <a:normAutofit fontScale="92500" lnSpcReduction="20000"/>
          </a:bodyPr>
          <a:lstStyle/>
          <a:p>
            <a:r>
              <a:rPr lang="en-US" sz="3000" dirty="0"/>
              <a:t>Upwards of 800 applications annually</a:t>
            </a:r>
          </a:p>
          <a:p>
            <a:r>
              <a:rPr lang="en-US" sz="3000" dirty="0"/>
              <a:t>Solo instrumentalists, vocalists, composers, small ensembles (fewer than 8 musicians), and large ensembles (more than 9 musicians)</a:t>
            </a:r>
          </a:p>
          <a:p>
            <a:r>
              <a:rPr lang="en-US" sz="3000" dirty="0"/>
              <a:t>Basic contact and demographic information about students, parents, and teachers </a:t>
            </a:r>
          </a:p>
          <a:p>
            <a:r>
              <a:rPr lang="en-US" sz="3000" dirty="0"/>
              <a:t>Short answer essay questions</a:t>
            </a:r>
          </a:p>
          <a:p>
            <a:r>
              <a:rPr lang="en-US" sz="3000" dirty="0"/>
              <a:t>Audio and/or video sample performances </a:t>
            </a:r>
          </a:p>
          <a:p>
            <a:r>
              <a:rPr lang="en-US" sz="3000" dirty="0">
                <a:solidFill>
                  <a:schemeClr val="bg1">
                    <a:lumMod val="95000"/>
                  </a:schemeClr>
                </a:solidFill>
              </a:rPr>
              <a:t>$70 fee (credit card information)</a:t>
            </a:r>
          </a:p>
          <a:p>
            <a:r>
              <a:rPr lang="en-US" sz="3000" dirty="0">
                <a:solidFill>
                  <a:schemeClr val="bg1">
                    <a:lumMod val="95000"/>
                  </a:schemeClr>
                </a:solidFill>
              </a:rPr>
              <a:t>Applicants age 8 to 18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28924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7DCBD7-A222-4C87-95A7-07B70F554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226616"/>
            <a:ext cx="8229600" cy="583395"/>
          </a:xfrm>
        </p:spPr>
        <p:txBody>
          <a:bodyPr>
            <a:normAutofit/>
          </a:bodyPr>
          <a:lstStyle/>
          <a:p>
            <a:pPr algn="l"/>
            <a:r>
              <a:rPr lang="en-US" sz="3200" dirty="0"/>
              <a:t>Application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4C7C98-9E0E-4A68-8545-D90658EF86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10012"/>
            <a:ext cx="8229600" cy="4371584"/>
          </a:xfrm>
        </p:spPr>
        <p:txBody>
          <a:bodyPr>
            <a:normAutofit fontScale="92500" lnSpcReduction="20000"/>
          </a:bodyPr>
          <a:lstStyle/>
          <a:p>
            <a:r>
              <a:rPr lang="en-US" sz="3000" dirty="0"/>
              <a:t>Upwards of 800 applications annually</a:t>
            </a:r>
          </a:p>
          <a:p>
            <a:r>
              <a:rPr lang="en-US" sz="3000" dirty="0"/>
              <a:t>Solo instrumentalists, vocalists, composers, small ensembles (fewer than 8 musicians), and large ensembles (more than 9 musicians)</a:t>
            </a:r>
          </a:p>
          <a:p>
            <a:r>
              <a:rPr lang="en-US" sz="3000" dirty="0"/>
              <a:t>Basic contact and demographic information about students, parents, and teachers </a:t>
            </a:r>
          </a:p>
          <a:p>
            <a:r>
              <a:rPr lang="en-US" sz="3000" dirty="0"/>
              <a:t>Short answer essay questions</a:t>
            </a:r>
          </a:p>
          <a:p>
            <a:r>
              <a:rPr lang="en-US" sz="3000" dirty="0"/>
              <a:t>Audio and/or video sample performances </a:t>
            </a:r>
          </a:p>
          <a:p>
            <a:r>
              <a:rPr lang="en-US" sz="3000" dirty="0"/>
              <a:t>$70 fee (credit card information)</a:t>
            </a:r>
          </a:p>
          <a:p>
            <a:r>
              <a:rPr lang="en-US" sz="3000" dirty="0">
                <a:solidFill>
                  <a:schemeClr val="bg1">
                    <a:lumMod val="95000"/>
                  </a:schemeClr>
                </a:solidFill>
              </a:rPr>
              <a:t>Applicants age 8 to 18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6509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7DCBD7-A222-4C87-95A7-07B70F554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226616"/>
            <a:ext cx="8229600" cy="583395"/>
          </a:xfrm>
        </p:spPr>
        <p:txBody>
          <a:bodyPr>
            <a:normAutofit/>
          </a:bodyPr>
          <a:lstStyle/>
          <a:p>
            <a:pPr algn="l"/>
            <a:r>
              <a:rPr lang="en-US" sz="3200" dirty="0"/>
              <a:t>Application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4C7C98-9E0E-4A68-8545-D90658EF86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10012"/>
            <a:ext cx="8229600" cy="4371584"/>
          </a:xfrm>
        </p:spPr>
        <p:txBody>
          <a:bodyPr>
            <a:normAutofit fontScale="92500" lnSpcReduction="20000"/>
          </a:bodyPr>
          <a:lstStyle/>
          <a:p>
            <a:r>
              <a:rPr lang="en-US" sz="3000" dirty="0"/>
              <a:t>Upwards of 800 applications annually</a:t>
            </a:r>
          </a:p>
          <a:p>
            <a:r>
              <a:rPr lang="en-US" sz="3000" dirty="0"/>
              <a:t>Solo instrumentalists, vocalists, composers, small ensembles (fewer than 8 musicians), and large ensembles (more than 9 musicians)</a:t>
            </a:r>
          </a:p>
          <a:p>
            <a:r>
              <a:rPr lang="en-US" sz="3000" dirty="0"/>
              <a:t>Basic contact and demographic information about students, parents, and teachers </a:t>
            </a:r>
          </a:p>
          <a:p>
            <a:r>
              <a:rPr lang="en-US" sz="3000" dirty="0"/>
              <a:t>Short answer essay questions</a:t>
            </a:r>
          </a:p>
          <a:p>
            <a:r>
              <a:rPr lang="en-US" sz="3000" dirty="0"/>
              <a:t>Audio and/or video sample performances </a:t>
            </a:r>
          </a:p>
          <a:p>
            <a:r>
              <a:rPr lang="en-US" sz="3000" dirty="0"/>
              <a:t>$70 fee (credit card information)</a:t>
            </a:r>
          </a:p>
          <a:p>
            <a:r>
              <a:rPr lang="en-US" sz="3000" dirty="0"/>
              <a:t>Applicants age 8 to 18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95958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7DCBD7-A222-4C87-95A7-07B70F554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226616"/>
            <a:ext cx="8229600" cy="583395"/>
          </a:xfrm>
        </p:spPr>
        <p:txBody>
          <a:bodyPr>
            <a:normAutofit/>
          </a:bodyPr>
          <a:lstStyle/>
          <a:p>
            <a:pPr algn="l"/>
            <a:r>
              <a:rPr lang="en-US" sz="3200" dirty="0"/>
              <a:t>System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4C7C98-9E0E-4A68-8545-D90658EF86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10012"/>
            <a:ext cx="8229600" cy="4371584"/>
          </a:xfrm>
        </p:spPr>
        <p:txBody>
          <a:bodyPr>
            <a:normAutofit fontScale="70000" lnSpcReduction="20000"/>
          </a:bodyPr>
          <a:lstStyle/>
          <a:p>
            <a:pPr lvl="0"/>
            <a:r>
              <a:rPr lang="en-US" sz="4000" dirty="0"/>
              <a:t>Collect, store, and retrieve text-based information</a:t>
            </a:r>
          </a:p>
          <a:p>
            <a:pPr lvl="0"/>
            <a:r>
              <a:rPr lang="en-US" sz="4000" dirty="0">
                <a:solidFill>
                  <a:schemeClr val="bg1">
                    <a:lumMod val="95000"/>
                  </a:schemeClr>
                </a:solidFill>
              </a:rPr>
              <a:t>Accept, catalogue, and store audio and video files</a:t>
            </a:r>
          </a:p>
          <a:p>
            <a:pPr lvl="0"/>
            <a:r>
              <a:rPr lang="en-US" sz="4000" dirty="0">
                <a:solidFill>
                  <a:schemeClr val="bg1">
                    <a:lumMod val="95000"/>
                  </a:schemeClr>
                </a:solidFill>
              </a:rPr>
              <a:t>Securely store credit cards for application fee</a:t>
            </a:r>
          </a:p>
          <a:p>
            <a:pPr lvl="0"/>
            <a:r>
              <a:rPr lang="en-US" sz="4000" dirty="0">
                <a:solidFill>
                  <a:schemeClr val="bg1">
                    <a:lumMod val="95000"/>
                  </a:schemeClr>
                </a:solidFill>
              </a:rPr>
              <a:t>Compliant with personally identifiable information protocols and the Massachusetts Data Protection Act</a:t>
            </a:r>
          </a:p>
          <a:p>
            <a:pPr lvl="0"/>
            <a:r>
              <a:rPr lang="en-US" sz="4000" dirty="0">
                <a:solidFill>
                  <a:schemeClr val="bg1">
                    <a:lumMod val="95000"/>
                  </a:schemeClr>
                </a:solidFill>
              </a:rPr>
              <a:t>Balance need for strict security with FTT’s limited technological capacity</a:t>
            </a:r>
          </a:p>
          <a:p>
            <a:pPr lvl="0"/>
            <a:r>
              <a:rPr lang="en-US" sz="4000" dirty="0">
                <a:solidFill>
                  <a:schemeClr val="bg1">
                    <a:lumMod val="95000"/>
                  </a:schemeClr>
                </a:solidFill>
              </a:rPr>
              <a:t>Meet budget constraints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39104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845</TotalTime>
  <Words>1029</Words>
  <Application>Microsoft Office PowerPoint</Application>
  <PresentationFormat>On-screen Show (4:3)</PresentationFormat>
  <Paragraphs>147</Paragraphs>
  <Slides>28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Arial</vt:lpstr>
      <vt:lpstr>Calibri</vt:lpstr>
      <vt:lpstr>Cambria</vt:lpstr>
      <vt:lpstr>Office Theme</vt:lpstr>
      <vt:lpstr>Application Process in MongoDB Ryan Bass and Nicole Wittlin</vt:lpstr>
      <vt:lpstr>Online Application Process</vt:lpstr>
      <vt:lpstr>Application Process</vt:lpstr>
      <vt:lpstr>Application Process</vt:lpstr>
      <vt:lpstr>Application Process</vt:lpstr>
      <vt:lpstr>Application Process</vt:lpstr>
      <vt:lpstr>Application Process</vt:lpstr>
      <vt:lpstr>Application Process</vt:lpstr>
      <vt:lpstr>System Requirements</vt:lpstr>
      <vt:lpstr>System Requirements</vt:lpstr>
      <vt:lpstr>System Requirements</vt:lpstr>
      <vt:lpstr>System Requirements</vt:lpstr>
      <vt:lpstr>System Requirements</vt:lpstr>
      <vt:lpstr>System Requirements</vt:lpstr>
      <vt:lpstr>Key Resources, Tools, and Technology</vt:lpstr>
      <vt:lpstr>Key Resources, Tools, and Technology</vt:lpstr>
      <vt:lpstr>PowerPoint Presentation</vt:lpstr>
      <vt:lpstr>PowerPoint Presentation</vt:lpstr>
      <vt:lpstr>Key Resources, Tools, and Technology</vt:lpstr>
      <vt:lpstr>PowerPoint Presentation</vt:lpstr>
      <vt:lpstr>PowerPoint Presentation</vt:lpstr>
      <vt:lpstr>Database Development Methodology</vt:lpstr>
      <vt:lpstr>Database Development Methodology</vt:lpstr>
      <vt:lpstr>Database Development Methodology</vt:lpstr>
      <vt:lpstr>Database Development Methodology</vt:lpstr>
      <vt:lpstr>Database Development Methodology</vt:lpstr>
      <vt:lpstr>Future Work</vt:lpstr>
      <vt:lpstr>Questions and Comments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Place Your Title Here</dc:title>
  <dc:creator>Joanne Robinson</dc:creator>
  <cp:lastModifiedBy>Nicole Wittlin</cp:lastModifiedBy>
  <cp:revision>56</cp:revision>
  <dcterms:created xsi:type="dcterms:W3CDTF">2014-10-08T20:52:53Z</dcterms:created>
  <dcterms:modified xsi:type="dcterms:W3CDTF">2018-08-15T23:21:10Z</dcterms:modified>
</cp:coreProperties>
</file>